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306" r:id="rId3"/>
    <p:sldId id="308" r:id="rId4"/>
    <p:sldId id="317" r:id="rId5"/>
    <p:sldId id="303" r:id="rId6"/>
    <p:sldId id="299" r:id="rId7"/>
    <p:sldId id="316" r:id="rId8"/>
    <p:sldId id="310" r:id="rId9"/>
    <p:sldId id="309" r:id="rId10"/>
    <p:sldId id="311" r:id="rId11"/>
    <p:sldId id="319" r:id="rId12"/>
    <p:sldId id="318" r:id="rId13"/>
    <p:sldId id="322" r:id="rId14"/>
    <p:sldId id="320" r:id="rId15"/>
    <p:sldId id="321" r:id="rId16"/>
    <p:sldId id="323" r:id="rId17"/>
    <p:sldId id="324" r:id="rId18"/>
    <p:sldId id="312" r:id="rId19"/>
    <p:sldId id="313" r:id="rId20"/>
    <p:sldId id="314" r:id="rId21"/>
    <p:sldId id="315" r:id="rId22"/>
    <p:sldId id="30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5E0DD-E1A4-4646-9EF8-A5CDFE9A87D3}" type="datetimeFigureOut">
              <a:rPr lang="en-US" smtClean="0"/>
              <a:t>3/23/2019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D0E19-CD7D-44CB-8B0C-C89311AD4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7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D0E19-CD7D-44CB-8B0C-C89311AD4D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352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D0E19-CD7D-44CB-8B0C-C89311AD4D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4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D0E19-CD7D-44CB-8B0C-C89311AD4D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88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D0E19-CD7D-44CB-8B0C-C89311AD4D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03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D0E19-CD7D-44CB-8B0C-C89311AD4D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96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D0E19-CD7D-44CB-8B0C-C89311AD4D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5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D0E19-CD7D-44CB-8B0C-C89311AD4D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9482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D0E19-CD7D-44CB-8B0C-C89311AD4D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97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D0E19-CD7D-44CB-8B0C-C89311AD4D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6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D0E19-CD7D-44CB-8B0C-C89311AD4D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07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D0E19-CD7D-44CB-8B0C-C89311AD4D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34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D0E19-CD7D-44CB-8B0C-C89311AD4D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13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D0E19-CD7D-44CB-8B0C-C89311AD4D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1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D0E19-CD7D-44CB-8B0C-C89311AD4D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7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D0E19-CD7D-44CB-8B0C-C89311AD4D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170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D0E19-CD7D-44CB-8B0C-C89311AD4D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92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D0E19-CD7D-44CB-8B0C-C89311AD4D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47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7D0E19-CD7D-44CB-8B0C-C89311AD4D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3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6788-A8F9-4619-80B2-872DD5DE76E6}" type="datetimeFigureOut">
              <a:rPr lang="en-IN" smtClean="0"/>
              <a:t>23-03-2019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264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6788-A8F9-4619-80B2-872DD5DE76E6}" type="datetimeFigureOut">
              <a:rPr lang="en-IN" smtClean="0"/>
              <a:t>23-03-2019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52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6788-A8F9-4619-80B2-872DD5DE76E6}" type="datetimeFigureOut">
              <a:rPr lang="en-IN" smtClean="0"/>
              <a:t>23-03-2019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69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6788-A8F9-4619-80B2-872DD5DE76E6}" type="datetimeFigureOut">
              <a:rPr lang="en-IN" smtClean="0"/>
              <a:t>23-03-2019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8947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6788-A8F9-4619-80B2-872DD5DE76E6}" type="datetimeFigureOut">
              <a:rPr lang="en-IN" smtClean="0"/>
              <a:t>23-03-2019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900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6788-A8F9-4619-80B2-872DD5DE76E6}" type="datetimeFigureOut">
              <a:rPr lang="en-IN" smtClean="0"/>
              <a:t>23-03-2019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6006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6788-A8F9-4619-80B2-872DD5DE76E6}" type="datetimeFigureOut">
              <a:rPr lang="en-IN" smtClean="0"/>
              <a:t>23-03-2019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9698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6788-A8F9-4619-80B2-872DD5DE76E6}" type="datetimeFigureOut">
              <a:rPr lang="en-IN" smtClean="0"/>
              <a:t>23-03-2019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5067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6788-A8F9-4619-80B2-872DD5DE76E6}" type="datetimeFigureOut">
              <a:rPr lang="en-IN" smtClean="0"/>
              <a:t>23-03-2019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391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6788-A8F9-4619-80B2-872DD5DE76E6}" type="datetimeFigureOut">
              <a:rPr lang="en-IN" smtClean="0"/>
              <a:t>23-03-2019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041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96788-A8F9-4619-80B2-872DD5DE76E6}" type="datetimeFigureOut">
              <a:rPr lang="en-IN" smtClean="0"/>
              <a:t>23-03-2019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9914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96788-A8F9-4619-80B2-872DD5DE76E6}" type="datetimeFigureOut">
              <a:rPr lang="en-IN" smtClean="0"/>
              <a:t>23-03-2019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33E8A-452D-483D-AB58-77E783B6E6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48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hCOIMkcsm_g&amp;t=650s" TargetMode="External"/><Relationship Id="rId4" Type="http://schemas.openxmlformats.org/officeDocument/2006/relationships/hyperlink" Target="https://blog.statsbot.co/support-vector-machines-tutorial-c1618e635e93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873"/>
                    </a14:imgEffect>
                    <a14:imgEffect>
                      <a14:saturation sat="0"/>
                    </a14:imgEffect>
                    <a14:imgEffect>
                      <a14:brightnessContrast contras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02084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Class </a:t>
            </a:r>
            <a:r>
              <a:rPr lang="en-IN">
                <a:solidFill>
                  <a:schemeClr val="bg1"/>
                </a:solidFill>
              </a:rPr>
              <a:t>-10</a:t>
            </a:r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Support Vector Machines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691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b="1" dirty="0"/>
              <a:t>Linear Support Vector Machines – Why Maximize?</a:t>
            </a:r>
            <a:endParaRPr lang="en-IN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42" y="1921880"/>
            <a:ext cx="9812740" cy="4735561"/>
          </a:xfrm>
        </p:spPr>
      </p:pic>
    </p:spTree>
    <p:extLst>
      <p:ext uri="{BB962C8B-B14F-4D97-AF65-F5344CB8AC3E}">
        <p14:creationId xmlns:p14="http://schemas.microsoft.com/office/powerpoint/2010/main" val="3940298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846384"/>
            <a:ext cx="3425609" cy="2920331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6356" b="-6356"/>
          <a:stretch/>
        </p:blipFill>
        <p:spPr>
          <a:xfrm>
            <a:off x="4385729" y="2023300"/>
            <a:ext cx="3433324" cy="566498"/>
          </a:xfrm>
          <a:prstGeom prst="rect">
            <a:avLst/>
          </a:prstGeom>
        </p:spPr>
      </p:pic>
      <p:cxnSp>
        <p:nvCxnSpPr>
          <p:cNvPr id="28" name="Straight Connector 2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685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9725" y="852300"/>
            <a:ext cx="3535798" cy="3215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How do we enforce a Large Margin?</a:t>
            </a:r>
          </a:p>
        </p:txBody>
      </p:sp>
    </p:spTree>
    <p:extLst>
      <p:ext uri="{BB962C8B-B14F-4D97-AF65-F5344CB8AC3E}">
        <p14:creationId xmlns:p14="http://schemas.microsoft.com/office/powerpoint/2010/main" val="10713788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0585"/>
          <a:stretch/>
        </p:blipFill>
        <p:spPr>
          <a:xfrm>
            <a:off x="473486" y="2274608"/>
            <a:ext cx="10905066" cy="1154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Cost Functio</a:t>
            </a:r>
            <a:r>
              <a:rPr lang="en-US" sz="3200" dirty="0">
                <a:solidFill>
                  <a:schemeClr val="bg1"/>
                </a:solidFill>
              </a:rPr>
              <a:t>n for SVM is similar to Log Reg except for the different Loss Function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076" y="4315305"/>
            <a:ext cx="9283668" cy="12974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38599" y="4115250"/>
            <a:ext cx="4739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Support Vector Machines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55806" y="2026898"/>
            <a:ext cx="47391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Logistic Regression with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398336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7AFB0-A85C-4F48-B919-7F97DB645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Notion of the Parameter ‘C’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cdn-images-1.medium.com/max/1600/0*-_oXIrD3FQUA4YpW.">
            <a:extLst>
              <a:ext uri="{FF2B5EF4-FFF2-40B4-BE49-F238E27FC236}">
                <a16:creationId xmlns:a16="http://schemas.microsoft.com/office/drawing/2014/main" id="{13898DF9-EB56-4B7D-A354-963AFEFB1DE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433" y="1630485"/>
            <a:ext cx="5847052" cy="472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BFC45E-7FE6-454C-A3C4-0FFE58C33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544" y="554660"/>
            <a:ext cx="6751431" cy="9435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871340-3306-4009-A5E8-F18DA2204192}"/>
              </a:ext>
            </a:extLst>
          </p:cNvPr>
          <p:cNvSpPr/>
          <p:nvPr/>
        </p:nvSpPr>
        <p:spPr>
          <a:xfrm>
            <a:off x="336884" y="6484280"/>
            <a:ext cx="584308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i="1" dirty="0">
                <a:hlinkClick r:id="rId4"/>
              </a:rPr>
              <a:t>https://blog.statsbot.co/support-vector-machines-tutorial-c1618e635e93</a:t>
            </a:r>
            <a:br>
              <a:rPr lang="en-US" sz="1100" i="1" dirty="0"/>
            </a:br>
            <a:r>
              <a:rPr lang="en-US" sz="1100" i="1" dirty="0">
                <a:hlinkClick r:id="rId5"/>
              </a:rPr>
              <a:t>https://www.youtube.com/watch?v=hCOIMkcsm_g&amp;t=650s</a:t>
            </a:r>
            <a:endParaRPr lang="en-US" sz="1100" i="1" dirty="0"/>
          </a:p>
          <a:p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1607377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25" y="1592187"/>
            <a:ext cx="2648371" cy="1337427"/>
          </a:xfrm>
          <a:prstGeom prst="rect">
            <a:avLst/>
          </a:prstGeom>
        </p:spPr>
      </p:pic>
      <p:sp>
        <p:nvSpPr>
          <p:cNvPr id="60" name="Rectangle 5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927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71437" y="64701"/>
            <a:ext cx="5631266" cy="7883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026" y="1159221"/>
            <a:ext cx="2646677" cy="2203358"/>
          </a:xfrm>
          <a:prstGeom prst="rect">
            <a:avLst/>
          </a:prstGeom>
        </p:spPr>
      </p:pic>
      <p:cxnSp>
        <p:nvCxnSpPr>
          <p:cNvPr id="66" name="Straight Connector 6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609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8475" y="1592186"/>
            <a:ext cx="2648372" cy="1337428"/>
          </a:xfrm>
          <a:prstGeom prst="rect">
            <a:avLst/>
          </a:prstGeom>
        </p:spPr>
      </p:pic>
      <p:cxnSp>
        <p:nvCxnSpPr>
          <p:cNvPr id="68" name="Straight Connector 6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686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Optimization Problem</a:t>
            </a:r>
          </a:p>
        </p:txBody>
      </p:sp>
      <p:pic>
        <p:nvPicPr>
          <p:cNvPr id="54" name="Content Placeholder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23" t="11128" r="2416" b="4567"/>
          <a:stretch/>
        </p:blipFill>
        <p:spPr>
          <a:xfrm>
            <a:off x="9279740" y="1159222"/>
            <a:ext cx="2563138" cy="20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78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D55938-2902-421E-B1D1-51562EF2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SVM fare in such a scenario?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cdn-images-1.medium.com/max/1600/0*P0ZmbVFYDZZIZ0cg.">
            <a:extLst>
              <a:ext uri="{FF2B5EF4-FFF2-40B4-BE49-F238E27FC236}">
                <a16:creationId xmlns:a16="http://schemas.microsoft.com/office/drawing/2014/main" id="{9F5C2526-F66F-4843-A576-72D8E5B6A4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622" y="2509911"/>
            <a:ext cx="5422642" cy="421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336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E95D0-8C96-4A8B-BCE4-51AD196F8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3074" name="Picture 2" descr="https://cdn-images-1.medium.com/max/1600/0*PvZxA_odLsawXG1u.">
            <a:extLst>
              <a:ext uri="{FF2B5EF4-FFF2-40B4-BE49-F238E27FC236}">
                <a16:creationId xmlns:a16="http://schemas.microsoft.com/office/drawing/2014/main" id="{1F4AA88F-D18E-4D52-9443-FE195B7AE2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24" y="3297195"/>
            <a:ext cx="160972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0CD3D5-4F33-4B81-8B54-50916E482614}"/>
              </a:ext>
            </a:extLst>
          </p:cNvPr>
          <p:cNvSpPr txBox="1"/>
          <p:nvPr/>
        </p:nvSpPr>
        <p:spPr>
          <a:xfrm>
            <a:off x="589618" y="169068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New Dimensions such as the following and project data into these new dimensions</a:t>
            </a:r>
          </a:p>
        </p:txBody>
      </p:sp>
      <p:pic>
        <p:nvPicPr>
          <p:cNvPr id="3076" name="Picture 4" descr="https://cdn-images-1.medium.com/max/1600/0*_8gKP1fgfOa7JLxO.">
            <a:extLst>
              <a:ext uri="{FF2B5EF4-FFF2-40B4-BE49-F238E27FC236}">
                <a16:creationId xmlns:a16="http://schemas.microsoft.com/office/drawing/2014/main" id="{FFFA9AB3-AF24-45E0-9683-EE759AFD6C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776" y="2362501"/>
            <a:ext cx="5368754" cy="386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078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99D37-5830-4883-ABD7-14B4A8F0E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SVM on these new dimensions</a:t>
            </a:r>
          </a:p>
        </p:txBody>
      </p:sp>
      <p:pic>
        <p:nvPicPr>
          <p:cNvPr id="8" name="Picture 4" descr="https://cdn-images-1.medium.com/max/1600/1*qYg3y4_Qaj00U7sMU_XlaQ.gif">
            <a:extLst>
              <a:ext uri="{FF2B5EF4-FFF2-40B4-BE49-F238E27FC236}">
                <a16:creationId xmlns:a16="http://schemas.microsoft.com/office/drawing/2014/main" id="{D6FDB46C-4046-4EF6-B0B2-1C08CF6A34A7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00056"/>
            <a:ext cx="10267102" cy="38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43EFA0-ABA5-42C6-BDB2-1B8EB4D1D818}"/>
              </a:ext>
            </a:extLst>
          </p:cNvPr>
          <p:cNvSpPr txBox="1"/>
          <p:nvPr/>
        </p:nvSpPr>
        <p:spPr>
          <a:xfrm>
            <a:off x="3473310" y="5969655"/>
            <a:ext cx="4996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THIS IS CALLED KERNEL TRICK !!!</a:t>
            </a:r>
          </a:p>
        </p:txBody>
      </p:sp>
    </p:spTree>
    <p:extLst>
      <p:ext uri="{BB962C8B-B14F-4D97-AF65-F5344CB8AC3E}">
        <p14:creationId xmlns:p14="http://schemas.microsoft.com/office/powerpoint/2010/main" val="138205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Non Linear SVM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49" y="1690688"/>
            <a:ext cx="8152502" cy="4676308"/>
          </a:xfrm>
        </p:spPr>
      </p:pic>
    </p:spTree>
    <p:extLst>
      <p:ext uri="{BB962C8B-B14F-4D97-AF65-F5344CB8AC3E}">
        <p14:creationId xmlns:p14="http://schemas.microsoft.com/office/powerpoint/2010/main" val="487886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Non Linear SVM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481" y="1829290"/>
            <a:ext cx="8721472" cy="4780037"/>
          </a:xfrm>
        </p:spPr>
      </p:pic>
    </p:spTree>
    <p:extLst>
      <p:ext uri="{BB962C8B-B14F-4D97-AF65-F5344CB8AC3E}">
        <p14:creationId xmlns:p14="http://schemas.microsoft.com/office/powerpoint/2010/main" val="304151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Support Vector Machines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8247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/>
              <a:t>Non Linear SVM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67" y="1895975"/>
            <a:ext cx="8345065" cy="4210638"/>
          </a:xfrm>
        </p:spPr>
      </p:pic>
    </p:spTree>
    <p:extLst>
      <p:ext uri="{BB962C8B-B14F-4D97-AF65-F5344CB8AC3E}">
        <p14:creationId xmlns:p14="http://schemas.microsoft.com/office/powerpoint/2010/main" val="2544142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Kernels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55" y="1690688"/>
            <a:ext cx="9360490" cy="4192056"/>
          </a:xfrm>
        </p:spPr>
      </p:pic>
    </p:spTree>
    <p:extLst>
      <p:ext uri="{BB962C8B-B14F-4D97-AF65-F5344CB8AC3E}">
        <p14:creationId xmlns:p14="http://schemas.microsoft.com/office/powerpoint/2010/main" val="83260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276" y="1029349"/>
            <a:ext cx="4834127" cy="4834127"/>
          </a:xfrm>
        </p:spPr>
      </p:pic>
    </p:spTree>
    <p:extLst>
      <p:ext uri="{BB962C8B-B14F-4D97-AF65-F5344CB8AC3E}">
        <p14:creationId xmlns:p14="http://schemas.microsoft.com/office/powerpoint/2010/main" val="401871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419" y="2099977"/>
            <a:ext cx="5767740" cy="4633327"/>
          </a:xfrm>
        </p:spPr>
      </p:pic>
    </p:spTree>
    <p:extLst>
      <p:ext uri="{BB962C8B-B14F-4D97-AF65-F5344CB8AC3E}">
        <p14:creationId xmlns:p14="http://schemas.microsoft.com/office/powerpoint/2010/main" val="604685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43"/>
          <a:stretch/>
        </p:blipFill>
        <p:spPr>
          <a:xfrm>
            <a:off x="356898" y="3643865"/>
            <a:ext cx="6991457" cy="7505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 Logistic Regression…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047" y="2136295"/>
            <a:ext cx="4029075" cy="1390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35" y="5277485"/>
            <a:ext cx="6743700" cy="504825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6" t="14373" r="376" b="13733"/>
          <a:stretch/>
        </p:blipFill>
        <p:spPr>
          <a:xfrm>
            <a:off x="7348355" y="1382804"/>
            <a:ext cx="4456607" cy="350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9908" y="4885604"/>
            <a:ext cx="1333500" cy="542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/>
          <a:srcRect t="7370"/>
          <a:stretch/>
        </p:blipFill>
        <p:spPr>
          <a:xfrm>
            <a:off x="652280" y="5857615"/>
            <a:ext cx="6696075" cy="46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0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Cost Function – Logistic Loss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57" y="1690688"/>
            <a:ext cx="8968686" cy="4813269"/>
          </a:xfrm>
        </p:spPr>
      </p:pic>
    </p:spTree>
    <p:extLst>
      <p:ext uri="{BB962C8B-B14F-4D97-AF65-F5344CB8AC3E}">
        <p14:creationId xmlns:p14="http://schemas.microsoft.com/office/powerpoint/2010/main" val="2603629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Cost Function – Logistic Loss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068" y="2524932"/>
            <a:ext cx="7449590" cy="33437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1489" y="2124822"/>
            <a:ext cx="9169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This is a convex function. And hence Gradient Descent can be applied as follows</a:t>
            </a:r>
          </a:p>
        </p:txBody>
      </p:sp>
    </p:spTree>
    <p:extLst>
      <p:ext uri="{BB962C8B-B14F-4D97-AF65-F5344CB8AC3E}">
        <p14:creationId xmlns:p14="http://schemas.microsoft.com/office/powerpoint/2010/main" val="2694579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43"/>
          <a:stretch/>
        </p:blipFill>
        <p:spPr>
          <a:xfrm>
            <a:off x="3050936" y="1671907"/>
            <a:ext cx="6634592" cy="7122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Formulating the Loss Function for SVM – Hinge Loss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86" y="1711235"/>
            <a:ext cx="2464960" cy="8507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127" y="2306114"/>
            <a:ext cx="7544792" cy="115256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83" y="3230455"/>
            <a:ext cx="4220281" cy="363583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7"/>
          <a:srcRect l="1817" t="2222" b="1794"/>
          <a:stretch/>
        </p:blipFill>
        <p:spPr>
          <a:xfrm>
            <a:off x="6484553" y="3570200"/>
            <a:ext cx="3865022" cy="2956339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853084" y="6526539"/>
            <a:ext cx="109138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944465" y="4837471"/>
            <a:ext cx="1956620" cy="168906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787148" y="6552667"/>
            <a:ext cx="983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-1          0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709652" y="4513006"/>
            <a:ext cx="17749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HINGE LOSS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143433" y="4931497"/>
            <a:ext cx="15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Cost1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62684" y="5116163"/>
            <a:ext cx="15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Cost0</a:t>
            </a:r>
          </a:p>
        </p:txBody>
      </p:sp>
    </p:spTree>
    <p:extLst>
      <p:ext uri="{BB962C8B-B14F-4D97-AF65-F5344CB8AC3E}">
        <p14:creationId xmlns:p14="http://schemas.microsoft.com/office/powerpoint/2010/main" val="241258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Linear Support Vector Machines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479" y="1690688"/>
            <a:ext cx="7000805" cy="4839084"/>
          </a:xfrm>
        </p:spPr>
      </p:pic>
      <p:sp>
        <p:nvSpPr>
          <p:cNvPr id="5" name="TextBox 4"/>
          <p:cNvSpPr txBox="1"/>
          <p:nvPr/>
        </p:nvSpPr>
        <p:spPr>
          <a:xfrm>
            <a:off x="7524465" y="1514902"/>
            <a:ext cx="46675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Maximise the margin of Classification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32996" y="6334780"/>
            <a:ext cx="4806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Maximum margin classifier</a:t>
            </a:r>
          </a:p>
        </p:txBody>
      </p:sp>
    </p:spTree>
    <p:extLst>
      <p:ext uri="{BB962C8B-B14F-4D97-AF65-F5344CB8AC3E}">
        <p14:creationId xmlns:p14="http://schemas.microsoft.com/office/powerpoint/2010/main" val="133559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Logistic Regression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6"/>
          <a:stretch/>
        </p:blipFill>
        <p:spPr>
          <a:xfrm>
            <a:off x="3400953" y="2247536"/>
            <a:ext cx="5390094" cy="4388164"/>
          </a:xfrm>
        </p:spPr>
      </p:pic>
      <p:sp>
        <p:nvSpPr>
          <p:cNvPr id="6" name="TextBox 5"/>
          <p:cNvSpPr txBox="1"/>
          <p:nvPr/>
        </p:nvSpPr>
        <p:spPr>
          <a:xfrm>
            <a:off x="9171296" y="3630304"/>
            <a:ext cx="29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Which Classifier is the best?</a:t>
            </a:r>
          </a:p>
        </p:txBody>
      </p:sp>
    </p:spTree>
    <p:extLst>
      <p:ext uri="{BB962C8B-B14F-4D97-AF65-F5344CB8AC3E}">
        <p14:creationId xmlns:p14="http://schemas.microsoft.com/office/powerpoint/2010/main" val="4262491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199</Words>
  <Application>Microsoft Office PowerPoint</Application>
  <PresentationFormat>Widescreen</PresentationFormat>
  <Paragraphs>54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DATA SCIENCE</vt:lpstr>
      <vt:lpstr>Support Vector Machines</vt:lpstr>
      <vt:lpstr>Logistic Regression</vt:lpstr>
      <vt:lpstr>In Logistic Regression…</vt:lpstr>
      <vt:lpstr>Cost Function – Logistic Loss</vt:lpstr>
      <vt:lpstr>Cost Function – Logistic Loss</vt:lpstr>
      <vt:lpstr>Formulating the Loss Function for SVM – Hinge Loss</vt:lpstr>
      <vt:lpstr>Linear Support Vector Machines</vt:lpstr>
      <vt:lpstr>Logistic Regression</vt:lpstr>
      <vt:lpstr>Linear Support Vector Machines – Why Maximize?</vt:lpstr>
      <vt:lpstr>How do we enforce a Large Margin?</vt:lpstr>
      <vt:lpstr>The Cost Function for SVM is similar to Log Reg except for the different Loss Function</vt:lpstr>
      <vt:lpstr>Notion of the Parameter ‘C’</vt:lpstr>
      <vt:lpstr>Optimization Problem</vt:lpstr>
      <vt:lpstr>How does SVM fare in such a scenario?</vt:lpstr>
      <vt:lpstr>Solution</vt:lpstr>
      <vt:lpstr>Run SVM on these new dimensions</vt:lpstr>
      <vt:lpstr>Non Linear SVM</vt:lpstr>
      <vt:lpstr>Non Linear SVM</vt:lpstr>
      <vt:lpstr>Non Linear SVM</vt:lpstr>
      <vt:lpstr>Kernels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</dc:title>
  <dc:creator>Srinath Sivalenka</dc:creator>
  <cp:lastModifiedBy>Srinath Sivalenka</cp:lastModifiedBy>
  <cp:revision>12</cp:revision>
  <dcterms:created xsi:type="dcterms:W3CDTF">2019-02-27T19:02:02Z</dcterms:created>
  <dcterms:modified xsi:type="dcterms:W3CDTF">2019-03-23T07:25:36Z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phsivale@microsoft.com</vt:lpwstr>
  </property>
  <property fmtid="{D5CDD505-2E9C-101B-9397-08002B2CF9AE}" pid="5" name="MSIP_Label_f42aa342-8706-4288-bd11-ebb85995028c_SetDate">
    <vt:lpwstr>2019-02-27T19:02:03.3431628Z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76978ff2-6518-4d7b-ad77-bc84dc7d7c08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